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7" r:id="rId5"/>
    <p:sldId id="333" r:id="rId6"/>
    <p:sldId id="336" r:id="rId7"/>
    <p:sldId id="347" r:id="rId8"/>
    <p:sldId id="337" r:id="rId9"/>
    <p:sldId id="349" r:id="rId10"/>
    <p:sldId id="339" r:id="rId11"/>
    <p:sldId id="334" r:id="rId12"/>
    <p:sldId id="350" r:id="rId13"/>
    <p:sldId id="351" r:id="rId14"/>
    <p:sldId id="317" r:id="rId15"/>
    <p:sldId id="352" r:id="rId16"/>
    <p:sldId id="353" r:id="rId17"/>
    <p:sldId id="354" r:id="rId18"/>
    <p:sldId id="355" r:id="rId19"/>
    <p:sldId id="338" r:id="rId20"/>
    <p:sldId id="346" r:id="rId21"/>
    <p:sldId id="286" r:id="rId22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066FF"/>
    <a:srgbClr val="0000FF"/>
    <a:srgbClr val="000099"/>
    <a:srgbClr val="FF00FF"/>
    <a:srgbClr val="0C788E"/>
    <a:srgbClr val="025198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5" autoAdjust="0"/>
    <p:restoredTop sz="94652" autoAdjust="0"/>
  </p:normalViewPr>
  <p:slideViewPr>
    <p:cSldViewPr>
      <p:cViewPr varScale="1">
        <p:scale>
          <a:sx n="78" d="100"/>
          <a:sy n="78" d="100"/>
        </p:scale>
        <p:origin x="132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6DACE-5298-45F4-A367-D1CD458812B9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7FE8162-4252-4C82-934C-E97BE855F039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Sources</a:t>
          </a:r>
        </a:p>
      </dgm:t>
    </dgm:pt>
    <dgm:pt modelId="{04E2E94A-A7EB-4E0A-BD1E-06C71D459A88}" type="parTrans" cxnId="{EA20BF0A-D2EE-4DA3-8ED0-9D5C875DF06B}">
      <dgm:prSet/>
      <dgm:spPr/>
      <dgm:t>
        <a:bodyPr/>
        <a:lstStyle/>
        <a:p>
          <a:endParaRPr lang="en-IN"/>
        </a:p>
      </dgm:t>
    </dgm:pt>
    <dgm:pt modelId="{1F9E5605-F869-4BAD-9354-DE207246A4E2}" type="sibTrans" cxnId="{EA20BF0A-D2EE-4DA3-8ED0-9D5C875DF06B}">
      <dgm:prSet/>
      <dgm:spPr/>
      <dgm:t>
        <a:bodyPr/>
        <a:lstStyle/>
        <a:p>
          <a:endParaRPr lang="en-IN"/>
        </a:p>
      </dgm:t>
    </dgm:pt>
    <dgm:pt modelId="{E1E58D57-CFEC-4555-AD9A-63EC57C7A8B4}">
      <dgm:prSet phldrT="[Text]" custT="1"/>
      <dgm:spPr/>
      <dgm:t>
        <a:bodyPr/>
        <a:lstStyle/>
        <a:p>
          <a:r>
            <a: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Census Data From Government of India</a:t>
          </a:r>
        </a:p>
      </dgm:t>
    </dgm:pt>
    <dgm:pt modelId="{E37EE1EC-6BAC-4B3D-A16C-168CBBA19171}" type="parTrans" cxnId="{FE97764B-0457-4D3B-9740-A4A30CE91C38}">
      <dgm:prSet/>
      <dgm:spPr/>
      <dgm:t>
        <a:bodyPr/>
        <a:lstStyle/>
        <a:p>
          <a:endParaRPr lang="en-IN"/>
        </a:p>
      </dgm:t>
    </dgm:pt>
    <dgm:pt modelId="{AB55B436-3E6B-4D54-B7B0-1329A722E938}" type="sibTrans" cxnId="{FE97764B-0457-4D3B-9740-A4A30CE91C38}">
      <dgm:prSet/>
      <dgm:spPr/>
      <dgm:t>
        <a:bodyPr/>
        <a:lstStyle/>
        <a:p>
          <a:endParaRPr lang="en-IN"/>
        </a:p>
      </dgm:t>
    </dgm:pt>
    <dgm:pt modelId="{BA92E4D7-B2DA-4F8A-8F67-E22DBA930721}">
      <dgm:prSet phldrT="[Text]" custT="1"/>
      <dgm:spPr/>
      <dgm:t>
        <a:bodyPr/>
        <a:lstStyle/>
        <a:p>
          <a:r>
            <a: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PINCODE data from India Post</a:t>
          </a:r>
        </a:p>
      </dgm:t>
    </dgm:pt>
    <dgm:pt modelId="{54B01E3C-C444-4BA8-B60E-E0D087417507}" type="parTrans" cxnId="{BCA69550-65C7-4083-BB52-95FEA5A90BDF}">
      <dgm:prSet/>
      <dgm:spPr/>
      <dgm:t>
        <a:bodyPr/>
        <a:lstStyle/>
        <a:p>
          <a:endParaRPr lang="en-IN"/>
        </a:p>
      </dgm:t>
    </dgm:pt>
    <dgm:pt modelId="{DAEF50A0-1224-4F45-9109-389236E59E59}" type="sibTrans" cxnId="{BCA69550-65C7-4083-BB52-95FEA5A90BDF}">
      <dgm:prSet/>
      <dgm:spPr/>
      <dgm:t>
        <a:bodyPr/>
        <a:lstStyle/>
        <a:p>
          <a:endParaRPr lang="en-IN"/>
        </a:p>
      </dgm:t>
    </dgm:pt>
    <dgm:pt modelId="{7FFA1D3A-ACDC-4533-BB48-1B923CD5AEA0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 and District shape file from Open Source</a:t>
          </a:r>
        </a:p>
      </dgm:t>
    </dgm:pt>
    <dgm:pt modelId="{C26A66C1-5FE1-4C71-866B-03B28DE86D54}" type="parTrans" cxnId="{7DE81506-3D43-4B72-B229-52782E12C6FB}">
      <dgm:prSet/>
      <dgm:spPr/>
      <dgm:t>
        <a:bodyPr/>
        <a:lstStyle/>
        <a:p>
          <a:endParaRPr lang="en-IN"/>
        </a:p>
      </dgm:t>
    </dgm:pt>
    <dgm:pt modelId="{64C16171-974A-4E1E-8A18-2E87912C0CBA}" type="sibTrans" cxnId="{7DE81506-3D43-4B72-B229-52782E12C6FB}">
      <dgm:prSet/>
      <dgm:spPr/>
      <dgm:t>
        <a:bodyPr/>
        <a:lstStyle/>
        <a:p>
          <a:endParaRPr lang="en-IN"/>
        </a:p>
      </dgm:t>
    </dgm:pt>
    <dgm:pt modelId="{EE2B161C-74BE-4D6B-84A0-A5C5360ABB4D}" type="pres">
      <dgm:prSet presAssocID="{9D86DACE-5298-45F4-A367-D1CD458812B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54E54E5-94D6-458C-85DB-83A7341A9E04}" type="pres">
      <dgm:prSet presAssocID="{37FE8162-4252-4C82-934C-E97BE855F039}" presName="singleCycle" presStyleCnt="0"/>
      <dgm:spPr/>
    </dgm:pt>
    <dgm:pt modelId="{6FE19BF7-7372-472D-88A4-435E9BC56898}" type="pres">
      <dgm:prSet presAssocID="{37FE8162-4252-4C82-934C-E97BE855F039}" presName="singleCenter" presStyleLbl="node1" presStyleIdx="0" presStyleCnt="4" custLinFactNeighborX="1522" custLinFactNeighborY="-16119">
        <dgm:presLayoutVars>
          <dgm:chMax val="7"/>
          <dgm:chPref val="7"/>
        </dgm:presLayoutVars>
      </dgm:prSet>
      <dgm:spPr/>
    </dgm:pt>
    <dgm:pt modelId="{FA3A7E15-103E-4446-ADF9-2A67B5644A37}" type="pres">
      <dgm:prSet presAssocID="{E37EE1EC-6BAC-4B3D-A16C-168CBBA19171}" presName="Name56" presStyleLbl="parChTrans1D2" presStyleIdx="0" presStyleCnt="3"/>
      <dgm:spPr/>
    </dgm:pt>
    <dgm:pt modelId="{2302FCE1-9596-45FE-B211-38A63512701B}" type="pres">
      <dgm:prSet presAssocID="{E1E58D57-CFEC-4555-AD9A-63EC57C7A8B4}" presName="text0" presStyleLbl="node1" presStyleIdx="1" presStyleCnt="4" custScaleX="352607" custRadScaleRad="98674" custRadScaleInc="2946">
        <dgm:presLayoutVars>
          <dgm:bulletEnabled val="1"/>
        </dgm:presLayoutVars>
      </dgm:prSet>
      <dgm:spPr/>
    </dgm:pt>
    <dgm:pt modelId="{33E85C92-32C7-4C77-9237-798142DD4037}" type="pres">
      <dgm:prSet presAssocID="{54B01E3C-C444-4BA8-B60E-E0D087417507}" presName="Name56" presStyleLbl="parChTrans1D2" presStyleIdx="1" presStyleCnt="3"/>
      <dgm:spPr/>
    </dgm:pt>
    <dgm:pt modelId="{9E8354F5-5E1D-4458-ACAB-3DE32888DC94}" type="pres">
      <dgm:prSet presAssocID="{BA92E4D7-B2DA-4F8A-8F67-E22DBA930721}" presName="text0" presStyleLbl="node1" presStyleIdx="2" presStyleCnt="4" custScaleX="360908" custRadScaleRad="109379" custRadScaleInc="-18214">
        <dgm:presLayoutVars>
          <dgm:bulletEnabled val="1"/>
        </dgm:presLayoutVars>
      </dgm:prSet>
      <dgm:spPr/>
    </dgm:pt>
    <dgm:pt modelId="{D861EF4E-EA56-4EE7-9A33-CE3474A6578E}" type="pres">
      <dgm:prSet presAssocID="{C26A66C1-5FE1-4C71-866B-03B28DE86D54}" presName="Name56" presStyleLbl="parChTrans1D2" presStyleIdx="2" presStyleCnt="3"/>
      <dgm:spPr/>
    </dgm:pt>
    <dgm:pt modelId="{F2A73DEC-2529-4182-A652-8648A59770B0}" type="pres">
      <dgm:prSet presAssocID="{7FFA1D3A-ACDC-4533-BB48-1B923CD5AEA0}" presName="text0" presStyleLbl="node1" presStyleIdx="3" presStyleCnt="4" custScaleX="318863" custRadScaleRad="112583" custRadScaleInc="19152">
        <dgm:presLayoutVars>
          <dgm:bulletEnabled val="1"/>
        </dgm:presLayoutVars>
      </dgm:prSet>
      <dgm:spPr/>
    </dgm:pt>
  </dgm:ptLst>
  <dgm:cxnLst>
    <dgm:cxn modelId="{7DE81506-3D43-4B72-B229-52782E12C6FB}" srcId="{37FE8162-4252-4C82-934C-E97BE855F039}" destId="{7FFA1D3A-ACDC-4533-BB48-1B923CD5AEA0}" srcOrd="2" destOrd="0" parTransId="{C26A66C1-5FE1-4C71-866B-03B28DE86D54}" sibTransId="{64C16171-974A-4E1E-8A18-2E87912C0CBA}"/>
    <dgm:cxn modelId="{EA20BF0A-D2EE-4DA3-8ED0-9D5C875DF06B}" srcId="{9D86DACE-5298-45F4-A367-D1CD458812B9}" destId="{37FE8162-4252-4C82-934C-E97BE855F039}" srcOrd="0" destOrd="0" parTransId="{04E2E94A-A7EB-4E0A-BD1E-06C71D459A88}" sibTransId="{1F9E5605-F869-4BAD-9354-DE207246A4E2}"/>
    <dgm:cxn modelId="{9A533514-A341-44FD-9BBD-15FE70FF35B8}" type="presOf" srcId="{9D86DACE-5298-45F4-A367-D1CD458812B9}" destId="{EE2B161C-74BE-4D6B-84A0-A5C5360ABB4D}" srcOrd="0" destOrd="0" presId="urn:microsoft.com/office/officeart/2008/layout/RadialCluster"/>
    <dgm:cxn modelId="{3E7D4525-7BD8-4676-A543-544210BB4757}" type="presOf" srcId="{37FE8162-4252-4C82-934C-E97BE855F039}" destId="{6FE19BF7-7372-472D-88A4-435E9BC56898}" srcOrd="0" destOrd="0" presId="urn:microsoft.com/office/officeart/2008/layout/RadialCluster"/>
    <dgm:cxn modelId="{82525A3E-A1AE-4F7C-B426-DB725CA141BB}" type="presOf" srcId="{7FFA1D3A-ACDC-4533-BB48-1B923CD5AEA0}" destId="{F2A73DEC-2529-4182-A652-8648A59770B0}" srcOrd="0" destOrd="0" presId="urn:microsoft.com/office/officeart/2008/layout/RadialCluster"/>
    <dgm:cxn modelId="{FFDF5E45-135B-4F21-93CF-0F83D9A5841F}" type="presOf" srcId="{E37EE1EC-6BAC-4B3D-A16C-168CBBA19171}" destId="{FA3A7E15-103E-4446-ADF9-2A67B5644A37}" srcOrd="0" destOrd="0" presId="urn:microsoft.com/office/officeart/2008/layout/RadialCluster"/>
    <dgm:cxn modelId="{FE97764B-0457-4D3B-9740-A4A30CE91C38}" srcId="{37FE8162-4252-4C82-934C-E97BE855F039}" destId="{E1E58D57-CFEC-4555-AD9A-63EC57C7A8B4}" srcOrd="0" destOrd="0" parTransId="{E37EE1EC-6BAC-4B3D-A16C-168CBBA19171}" sibTransId="{AB55B436-3E6B-4D54-B7B0-1329A722E938}"/>
    <dgm:cxn modelId="{BCA69550-65C7-4083-BB52-95FEA5A90BDF}" srcId="{37FE8162-4252-4C82-934C-E97BE855F039}" destId="{BA92E4D7-B2DA-4F8A-8F67-E22DBA930721}" srcOrd="1" destOrd="0" parTransId="{54B01E3C-C444-4BA8-B60E-E0D087417507}" sibTransId="{DAEF50A0-1224-4F45-9109-389236E59E59}"/>
    <dgm:cxn modelId="{8A3E2483-9E0C-4497-93EF-D18C9C70F1C6}" type="presOf" srcId="{54B01E3C-C444-4BA8-B60E-E0D087417507}" destId="{33E85C92-32C7-4C77-9237-798142DD4037}" srcOrd="0" destOrd="0" presId="urn:microsoft.com/office/officeart/2008/layout/RadialCluster"/>
    <dgm:cxn modelId="{753F0AA0-FFCD-47B2-8F4A-B5507EF0DDA7}" type="presOf" srcId="{BA92E4D7-B2DA-4F8A-8F67-E22DBA930721}" destId="{9E8354F5-5E1D-4458-ACAB-3DE32888DC94}" srcOrd="0" destOrd="0" presId="urn:microsoft.com/office/officeart/2008/layout/RadialCluster"/>
    <dgm:cxn modelId="{29507DB6-CBE4-4A1F-A0BF-0951CD0AB652}" type="presOf" srcId="{E1E58D57-CFEC-4555-AD9A-63EC57C7A8B4}" destId="{2302FCE1-9596-45FE-B211-38A63512701B}" srcOrd="0" destOrd="0" presId="urn:microsoft.com/office/officeart/2008/layout/RadialCluster"/>
    <dgm:cxn modelId="{EE12E4FF-286B-4C16-B140-4CDCEDA29FC9}" type="presOf" srcId="{C26A66C1-5FE1-4C71-866B-03B28DE86D54}" destId="{D861EF4E-EA56-4EE7-9A33-CE3474A6578E}" srcOrd="0" destOrd="0" presId="urn:microsoft.com/office/officeart/2008/layout/RadialCluster"/>
    <dgm:cxn modelId="{264EAA43-7139-48F8-9AD1-07032279EC4B}" type="presParOf" srcId="{EE2B161C-74BE-4D6B-84A0-A5C5360ABB4D}" destId="{854E54E5-94D6-458C-85DB-83A7341A9E04}" srcOrd="0" destOrd="0" presId="urn:microsoft.com/office/officeart/2008/layout/RadialCluster"/>
    <dgm:cxn modelId="{4D31612D-1E9D-439C-96E9-7C4FF773F617}" type="presParOf" srcId="{854E54E5-94D6-458C-85DB-83A7341A9E04}" destId="{6FE19BF7-7372-472D-88A4-435E9BC56898}" srcOrd="0" destOrd="0" presId="urn:microsoft.com/office/officeart/2008/layout/RadialCluster"/>
    <dgm:cxn modelId="{0C2DD7EE-5418-49A8-9899-A51D06DE92D8}" type="presParOf" srcId="{854E54E5-94D6-458C-85DB-83A7341A9E04}" destId="{FA3A7E15-103E-4446-ADF9-2A67B5644A37}" srcOrd="1" destOrd="0" presId="urn:microsoft.com/office/officeart/2008/layout/RadialCluster"/>
    <dgm:cxn modelId="{7165C490-DAB2-4BB5-8D0D-CE428C23DB79}" type="presParOf" srcId="{854E54E5-94D6-458C-85DB-83A7341A9E04}" destId="{2302FCE1-9596-45FE-B211-38A63512701B}" srcOrd="2" destOrd="0" presId="urn:microsoft.com/office/officeart/2008/layout/RadialCluster"/>
    <dgm:cxn modelId="{ED05D2C4-8B53-4DD7-910F-D127A66B5A12}" type="presParOf" srcId="{854E54E5-94D6-458C-85DB-83A7341A9E04}" destId="{33E85C92-32C7-4C77-9237-798142DD4037}" srcOrd="3" destOrd="0" presId="urn:microsoft.com/office/officeart/2008/layout/RadialCluster"/>
    <dgm:cxn modelId="{7CCFE3AA-8CEC-4075-BA73-626E72E1E7A3}" type="presParOf" srcId="{854E54E5-94D6-458C-85DB-83A7341A9E04}" destId="{9E8354F5-5E1D-4458-ACAB-3DE32888DC94}" srcOrd="4" destOrd="0" presId="urn:microsoft.com/office/officeart/2008/layout/RadialCluster"/>
    <dgm:cxn modelId="{D0E99828-323E-4DE3-AC07-CD4B769E2F75}" type="presParOf" srcId="{854E54E5-94D6-458C-85DB-83A7341A9E04}" destId="{D861EF4E-EA56-4EE7-9A33-CE3474A6578E}" srcOrd="5" destOrd="0" presId="urn:microsoft.com/office/officeart/2008/layout/RadialCluster"/>
    <dgm:cxn modelId="{3DEAA484-7585-466C-9932-A8DBD96BC583}" type="presParOf" srcId="{854E54E5-94D6-458C-85DB-83A7341A9E04}" destId="{F2A73DEC-2529-4182-A652-8648A59770B0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19BF7-7372-472D-88A4-435E9BC56898}">
      <dsp:nvSpPr>
        <dsp:cNvPr id="0" name=""/>
        <dsp:cNvSpPr/>
      </dsp:nvSpPr>
      <dsp:spPr>
        <a:xfrm>
          <a:off x="3244063" y="1444147"/>
          <a:ext cx="1368266" cy="13682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>
              <a:solidFill>
                <a:schemeClr val="tx1"/>
              </a:solidFill>
            </a:rPr>
            <a:t>Sources</a:t>
          </a:r>
        </a:p>
      </dsp:txBody>
      <dsp:txXfrm>
        <a:off x="3310856" y="1510940"/>
        <a:ext cx="1234680" cy="1234680"/>
      </dsp:txXfrm>
    </dsp:sp>
    <dsp:sp modelId="{FA3A7E15-103E-4446-ADF9-2A67B5644A37}">
      <dsp:nvSpPr>
        <dsp:cNvPr id="0" name=""/>
        <dsp:cNvSpPr/>
      </dsp:nvSpPr>
      <dsp:spPr>
        <a:xfrm rot="16199982">
          <a:off x="3801600" y="1317555"/>
          <a:ext cx="25318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2FCE1-9596-45FE-B211-38A63512701B}">
      <dsp:nvSpPr>
        <dsp:cNvPr id="0" name=""/>
        <dsp:cNvSpPr/>
      </dsp:nvSpPr>
      <dsp:spPr>
        <a:xfrm>
          <a:off x="2311947" y="274224"/>
          <a:ext cx="3232483" cy="9167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Census Data From Government of India</a:t>
          </a:r>
        </a:p>
      </dsp:txBody>
      <dsp:txXfrm>
        <a:off x="2356698" y="318975"/>
        <a:ext cx="3142981" cy="827236"/>
      </dsp:txXfrm>
    </dsp:sp>
    <dsp:sp modelId="{33E85C92-32C7-4C77-9237-798142DD4037}">
      <dsp:nvSpPr>
        <dsp:cNvPr id="0" name=""/>
        <dsp:cNvSpPr/>
      </dsp:nvSpPr>
      <dsp:spPr>
        <a:xfrm rot="2047131">
          <a:off x="4534510" y="2845396"/>
          <a:ext cx="90422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422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354F5-5E1D-4458-ACAB-3DE32888DC94}">
      <dsp:nvSpPr>
        <dsp:cNvPr id="0" name=""/>
        <dsp:cNvSpPr/>
      </dsp:nvSpPr>
      <dsp:spPr>
        <a:xfrm>
          <a:off x="4383154" y="3098991"/>
          <a:ext cx="3308581" cy="9167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PINCODE data from India Post</a:t>
          </a:r>
        </a:p>
      </dsp:txBody>
      <dsp:txXfrm>
        <a:off x="4427905" y="3143742"/>
        <a:ext cx="3219079" cy="827236"/>
      </dsp:txXfrm>
    </dsp:sp>
    <dsp:sp modelId="{D861EF4E-EA56-4EE7-9A33-CE3474A6578E}">
      <dsp:nvSpPr>
        <dsp:cNvPr id="0" name=""/>
        <dsp:cNvSpPr/>
      </dsp:nvSpPr>
      <dsp:spPr>
        <a:xfrm rot="8894345">
          <a:off x="2282380" y="2825403"/>
          <a:ext cx="10395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95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73DEC-2529-4182-A652-8648A59770B0}">
      <dsp:nvSpPr>
        <dsp:cNvPr id="0" name=""/>
        <dsp:cNvSpPr/>
      </dsp:nvSpPr>
      <dsp:spPr>
        <a:xfrm>
          <a:off x="158243" y="3098991"/>
          <a:ext cx="2923139" cy="9167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 and District shape file from Open Source</a:t>
          </a:r>
        </a:p>
      </dsp:txBody>
      <dsp:txXfrm>
        <a:off x="202994" y="3143742"/>
        <a:ext cx="2833637" cy="827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2251AB-EDB4-2260-54C6-6B04BAC1EF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1EA6D-80FF-2562-DC58-2AE0F8F9B6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39B0AE-2718-4388-91BA-6FAB77A2E1B9}" type="datetimeFigureOut">
              <a:rPr lang="en-IN"/>
              <a:pPr>
                <a:defRPr/>
              </a:pPr>
              <a:t>27-11-2024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0C64990-B9B9-1AAA-7544-5FA13B988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A95E13D-78AD-D51F-1913-02850FE01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89500-45D7-4984-BF54-B5706D7304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784F5-6B71-6229-604F-E1E344573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2C2E4AB-38CD-43C8-BBF6-C0867BD8DC8A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6C4A91E-0D57-5677-5EAF-63867EC14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0082B434-B055-EDD9-F11E-23AD592ADB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FBE7C7ED-AF85-FB3B-8182-37B0E9161D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F218583-AD15-4C97-BA65-8895D23BB876}" type="slidenum">
              <a:rPr lang="en-IN" altLang="en-US"/>
              <a:pPr/>
              <a:t>18</a:t>
            </a:fld>
            <a:endParaRPr lang="en-I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AE7595-0AEE-BBFE-7E54-3FEEC2F23A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0ECE32-2BDA-DBF1-92EE-3B8FC975E3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E23571-C024-1179-0D81-25F38DB052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9A607-C1D7-4E1B-B9F3-E1167F9DF41F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4824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BD80516-6E17-5024-381A-C6D9AEDC9C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F79B5C9-535F-7C33-92C9-7DAFA438F1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6AD6FA-ED30-EC94-17EF-9D6BA64952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212A2-2DA5-4A32-A382-1EBD7A89C85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3540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0EFD2D-5FAE-4768-9CB5-C5CD4A2675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65A642-57D5-6E54-C6DA-B08437AF23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04C6FD-061D-F2AD-49EB-3F12B34089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F6F91-5EAE-4DB8-AD0A-5A24930BE923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3423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9420DA-33CC-2A62-F239-5A50697434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355AE6-B4B9-1B90-FCF9-8C1813C450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EF034A-1BBB-344D-A721-E6E8550307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8890F-FC76-4AF8-89D7-26D33EF9E5E7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8042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3A3F9B1-FAA5-7811-708F-8562A54EC4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8312DC-612A-7A05-50A2-440A3DA63C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75BF29-7129-32F3-339A-49E1FC6A0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580AF-623E-49D5-A3B1-67F09CA3C5C7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8401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9AAE6-648C-1C73-2E15-A350C7FAF2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5DD496-0CF9-3515-9FD3-C81E717E47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F5EFB5-02A1-BEB1-A823-B2D002A35E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F410F-8BC5-43B4-9B6B-3F88E8CA40F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0944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9C91A2-787B-6F29-422C-E1CC1469D1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B5F45D2-7EEF-145D-80CB-37120FE08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5FAD070-1B5A-A935-1256-261BDF90A5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94CA3-65CF-415A-B495-5D59FCC98D83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28282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0EDEECF-384C-0DEB-C476-6F34E5DB88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51657AF-7255-ED5D-8B9C-15DBF78C96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4F4F724-77A7-B909-61A8-F61B44A636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AA1F0-2A87-4007-967D-DD3A6AB8AE54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59436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96CAAA2-B722-9CEE-00E0-BF3BC1758D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9FD42D1-37D8-CC4E-01A0-84E73E53C4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209955F-2C25-E789-BCB1-DA134D4239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34F49-7572-4EFA-ACA7-1846E9E3A01B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4921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1F073-E014-6F90-DB53-1097805ED0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1F87EC-1FAE-8609-4BFE-DA296CFD22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31C7D-B1B7-13B7-3E11-9CD54675D3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E719E-74B8-4F02-9C49-F2BD09213BDC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807582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AD1EC4-DA76-B31E-D6D0-2C9FBBEF15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B0066-2DC5-6CE1-811C-C97CA8EB33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77603-4A78-B02E-FB54-840ED000EC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F8AC7-28D8-4EA1-AF16-0CAE2AF29CF8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68736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D5543A5-1F25-DE10-2BBB-1ACCE2C18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5804CEA-1A25-8459-64CF-F6ACC05371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5088592-3458-B34E-B123-943B3F4296D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8DB796C-55D2-8B47-8185-ABAADD190EB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6DCF5B6-1959-E1A4-A0D1-7B5F0685B3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063CE6C-574C-4388-B7B9-52043D51B3A8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ensusindia.gov.in/census.website/data/census-tabl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sri.com/content/dam/esrisites/en-us/esri-press/pdfs/gtk-web-gis-5e-sample.pdf" TargetMode="External"/><Relationship Id="rId4" Type="http://schemas.openxmlformats.org/officeDocument/2006/relationships/hyperlink" Target="https://www.arcgis.com/home/item.html?id=e1e9c110611b4e3383a316990157654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sri.com/content/dam/esrisites/en-us/esri-press/pdfs/gtk-web-gis-5e-sample.pdf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ensusindia.gov.in/census.website/data/census-tables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www.esri.com/content/dam/esrisites/en-us/esri-press/pdfs/gtk-web-gis-5e-sample.pdf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arcgis.com/home/item.html?id=e1e9c110611b4e3383a316990157654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9411080-0CE1-89D7-470D-5853E16D70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663" y="2032000"/>
            <a:ext cx="8702675" cy="1620838"/>
          </a:xfrm>
        </p:spPr>
        <p:txBody>
          <a:bodyPr/>
          <a:lstStyle/>
          <a:p>
            <a:pPr>
              <a:defRPr/>
            </a:pPr>
            <a:r>
              <a:rPr lang="en-US" sz="2400" b="1" u="sng" dirty="0">
                <a:latin typeface="+mn-lt"/>
              </a:rPr>
              <a:t>Building Web GIS for Visualizing India's Demographic Distribution at </a:t>
            </a:r>
            <a:r>
              <a:rPr lang="en-US" sz="2400" b="1" u="sng" dirty="0" err="1">
                <a:latin typeface="+mn-lt"/>
              </a:rPr>
              <a:t>Pincode</a:t>
            </a:r>
            <a:r>
              <a:rPr lang="en-US" sz="2400" b="1" u="sng" dirty="0">
                <a:latin typeface="+mn-lt"/>
              </a:rPr>
              <a:t> Level</a:t>
            </a:r>
            <a:br>
              <a:rPr lang="en-GB" sz="2400" b="1" u="sng" dirty="0">
                <a:latin typeface="+mn-lt"/>
              </a:rPr>
            </a:br>
            <a:br>
              <a:rPr lang="en-GB" sz="2400" b="1" u="sng" dirty="0">
                <a:latin typeface="+mn-lt"/>
              </a:rPr>
            </a:br>
            <a:r>
              <a:rPr lang="en-GB" sz="1800" b="1" dirty="0">
                <a:latin typeface="+mn-lt"/>
              </a:rPr>
              <a:t>Course Instructor :  </a:t>
            </a:r>
            <a:r>
              <a:rPr lang="en-IN" sz="1800" b="1" dirty="0">
                <a:latin typeface="+mn-lt"/>
              </a:rPr>
              <a:t>Dr Salil Goel , Assistant Professor</a:t>
            </a:r>
            <a:br>
              <a:rPr lang="en-IN" sz="1800" b="1" dirty="0">
                <a:latin typeface="+mn-lt"/>
              </a:rPr>
            </a:br>
            <a:r>
              <a:rPr lang="en-IN" sz="1800" b="1" dirty="0">
                <a:latin typeface="+mn-lt"/>
              </a:rPr>
              <a:t>Course TAs:  Digvijay Singh, PhD </a:t>
            </a:r>
            <a:br>
              <a:rPr lang="en-IN" sz="1800" b="1" dirty="0">
                <a:latin typeface="+mn-lt"/>
              </a:rPr>
            </a:br>
            <a:r>
              <a:rPr lang="en-IN" sz="1800" b="1" dirty="0">
                <a:latin typeface="+mn-lt"/>
              </a:rPr>
              <a:t>                              </a:t>
            </a:r>
            <a:r>
              <a:rPr lang="en-IN" sz="1800" b="1" dirty="0" err="1">
                <a:latin typeface="+mn-lt"/>
              </a:rPr>
              <a:t>Shubhi</a:t>
            </a:r>
            <a:r>
              <a:rPr lang="en-IN" sz="1800" b="1" dirty="0">
                <a:latin typeface="+mn-lt"/>
              </a:rPr>
              <a:t> Kant, PhD</a:t>
            </a:r>
            <a:endParaRPr lang="en-US" altLang="en-US" sz="1800" b="1" dirty="0">
              <a:latin typeface="+mn-lt"/>
            </a:endParaRPr>
          </a:p>
        </p:txBody>
      </p:sp>
      <p:pic>
        <p:nvPicPr>
          <p:cNvPr id="3075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CF9B1CB-F603-F9A7-996F-DA9FF194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2">
            <a:extLst>
              <a:ext uri="{FF2B5EF4-FFF2-40B4-BE49-F238E27FC236}">
                <a16:creationId xmlns:a16="http://schemas.microsoft.com/office/drawing/2014/main" id="{FCA720C3-48F0-FCBE-2D01-EF9B992ED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17513"/>
            <a:ext cx="91440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b="1">
                <a:solidFill>
                  <a:srgbClr val="FFFF00"/>
                </a:solidFill>
              </a:rPr>
              <a:t>Geographical Information System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b="1">
                <a:solidFill>
                  <a:srgbClr val="FFFF00"/>
                </a:solidFill>
              </a:rPr>
              <a:t>CE 432 A</a:t>
            </a:r>
          </a:p>
        </p:txBody>
      </p:sp>
      <p:pic>
        <p:nvPicPr>
          <p:cNvPr id="3077" name="Picture 10">
            <a:extLst>
              <a:ext uri="{FF2B5EF4-FFF2-40B4-BE49-F238E27FC236}">
                <a16:creationId xmlns:a16="http://schemas.microsoft.com/office/drawing/2014/main" id="{29EA7474-8511-8C1D-AFA1-1CBFB039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75" y="6615113"/>
            <a:ext cx="7239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2EA57307-6A95-C2B1-579B-BAB0F5645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4138613"/>
            <a:ext cx="8702675" cy="23209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sz="2400" b="1" u="sng" dirty="0">
                <a:solidFill>
                  <a:srgbClr val="131413"/>
                </a:solidFill>
                <a:latin typeface="+mn-lt"/>
              </a:rPr>
              <a:t>Project Team</a:t>
            </a:r>
          </a:p>
          <a:p>
            <a:pPr>
              <a:defRPr/>
            </a:pPr>
            <a:br>
              <a:rPr lang="en-GB" sz="2400" b="1" dirty="0">
                <a:solidFill>
                  <a:srgbClr val="131413"/>
                </a:solidFill>
                <a:latin typeface="+mn-lt"/>
              </a:rPr>
            </a:br>
            <a:r>
              <a:rPr lang="en-IN" altLang="en-US" sz="1800" b="1" dirty="0">
                <a:solidFill>
                  <a:srgbClr val="131413"/>
                </a:solidFill>
                <a:latin typeface="+mn-lt"/>
              </a:rPr>
              <a:t>Anukul Dwivedi (Roll No 231030402)</a:t>
            </a:r>
            <a:endParaRPr lang="en-US" altLang="en-US" sz="1800" dirty="0">
              <a:solidFill>
                <a:srgbClr val="000099"/>
              </a:solidFill>
              <a:latin typeface="+mn-lt"/>
            </a:endParaRPr>
          </a:p>
          <a:p>
            <a:pPr>
              <a:defRPr/>
            </a:pPr>
            <a:r>
              <a:rPr lang="en-IN" sz="1800" b="1" dirty="0">
                <a:solidFill>
                  <a:srgbClr val="131413"/>
                </a:solidFill>
                <a:latin typeface="+mn-lt"/>
              </a:rPr>
              <a:t>Satyam Agnihotri (Roll No 231030406)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1907F6-2667-133D-03C7-809EB0AC4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3652838"/>
            <a:ext cx="8702675" cy="1079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sz="1800" b="1" dirty="0">
                <a:solidFill>
                  <a:srgbClr val="000099"/>
                </a:solidFill>
                <a:latin typeface="+mn-lt"/>
              </a:rPr>
              <a:t>(15 April 2024)</a:t>
            </a:r>
            <a:endParaRPr lang="en-US" altLang="en-US" sz="1800" b="1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3080" name="Slide Number Placeholder 3">
            <a:extLst>
              <a:ext uri="{FF2B5EF4-FFF2-40B4-BE49-F238E27FC236}">
                <a16:creationId xmlns:a16="http://schemas.microsoft.com/office/drawing/2014/main" id="{F898D56F-B610-3000-BDF3-68797164F5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775F3D-6B2D-497A-9C72-6CAA3EA911E5}" type="slidenum">
              <a:rPr lang="es-ES" altLang="en-US"/>
              <a:pPr/>
              <a:t>1</a:t>
            </a:fld>
            <a:endParaRPr lang="es-E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>
            <a:extLst>
              <a:ext uri="{FF2B5EF4-FFF2-40B4-BE49-F238E27FC236}">
                <a16:creationId xmlns:a16="http://schemas.microsoft.com/office/drawing/2014/main" id="{785D0EB4-C025-584C-2431-4ADA68BEC9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6FF238B-D15F-46CC-B7B0-6445D4E17FF7}" type="slidenum">
              <a:rPr lang="es-ES" altLang="en-US"/>
              <a:pPr/>
              <a:t>10</a:t>
            </a:fld>
            <a:endParaRPr lang="es-E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578A23-93BF-503C-CE20-063AF5DC4F59}"/>
              </a:ext>
            </a:extLst>
          </p:cNvPr>
          <p:cNvSpPr txBox="1">
            <a:spLocks/>
          </p:cNvSpPr>
          <p:nvPr/>
        </p:nvSpPr>
        <p:spPr bwMode="auto">
          <a:xfrm>
            <a:off x="912813" y="485775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s-ES" altLang="en-US" sz="3200" b="1" u="sng" dirty="0" err="1">
                <a:solidFill>
                  <a:srgbClr val="FFFF00"/>
                </a:solidFill>
                <a:latin typeface="+mn-lt"/>
                <a:ea typeface="+mn-ea"/>
              </a:rPr>
              <a:t>Accuracy</a:t>
            </a:r>
            <a:r>
              <a:rPr lang="es-ES" altLang="en-US" sz="3200" b="1" u="sng" dirty="0">
                <a:solidFill>
                  <a:srgbClr val="FFFF00"/>
                </a:solidFill>
                <a:latin typeface="+mn-lt"/>
                <a:ea typeface="+mn-ea"/>
              </a:rPr>
              <a:t> </a:t>
            </a:r>
            <a:r>
              <a:rPr lang="es-ES" altLang="en-US" sz="3200" b="1" u="sng" dirty="0" err="1">
                <a:solidFill>
                  <a:srgbClr val="FFFF00"/>
                </a:solidFill>
                <a:latin typeface="+mn-lt"/>
                <a:ea typeface="+mn-ea"/>
              </a:rPr>
              <a:t>Check</a:t>
            </a:r>
            <a:br>
              <a:rPr lang="es-ES" altLang="en-US" b="1" dirty="0">
                <a:solidFill>
                  <a:srgbClr val="FFFF00"/>
                </a:solidFill>
              </a:rPr>
            </a:br>
            <a:endParaRPr lang="en-IN" dirty="0"/>
          </a:p>
        </p:txBody>
      </p:sp>
      <p:pic>
        <p:nvPicPr>
          <p:cNvPr id="1229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38CEA5F-0DCF-C3A1-9558-C1FBDEAD2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7" descr="A map of land with yellow lines&#10;&#10;Description automatically generated">
            <a:extLst>
              <a:ext uri="{FF2B5EF4-FFF2-40B4-BE49-F238E27FC236}">
                <a16:creationId xmlns:a16="http://schemas.microsoft.com/office/drawing/2014/main" id="{DA0FF79E-B45C-954C-B076-2E27C616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617663"/>
            <a:ext cx="8442325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F92A2A-30A6-C1BC-2B24-12D2F373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2212479A-29E0-299F-8374-7234877B5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07988"/>
            <a:ext cx="91440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b="1">
                <a:solidFill>
                  <a:srgbClr val="FFFF00"/>
                </a:solidFill>
              </a:rPr>
              <a:t>Population of INDIA with WebGIS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34A889-4041-1C60-F65A-32E46710952B}"/>
              </a:ext>
            </a:extLst>
          </p:cNvPr>
          <p:cNvSpPr/>
          <p:nvPr/>
        </p:nvSpPr>
        <p:spPr>
          <a:xfrm>
            <a:off x="4868863" y="4346575"/>
            <a:ext cx="4378325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Nominal Altitude: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6096 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Altitude for Analysis: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6629 m</a:t>
            </a:r>
          </a:p>
          <a:p>
            <a:pPr algn="ctr"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No. of Crossover: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211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317" name="Picture 3" descr="A map with a white text&#10;&#10;Description automatically generated with medium confidence">
            <a:extLst>
              <a:ext uri="{FF2B5EF4-FFF2-40B4-BE49-F238E27FC236}">
                <a16:creationId xmlns:a16="http://schemas.microsoft.com/office/drawing/2014/main" id="{08689810-AFF6-81D0-0B9A-06A7EB0F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14500"/>
            <a:ext cx="8351837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Slide Number Placeholder 4">
            <a:extLst>
              <a:ext uri="{FF2B5EF4-FFF2-40B4-BE49-F238E27FC236}">
                <a16:creationId xmlns:a16="http://schemas.microsoft.com/office/drawing/2014/main" id="{1FC623A2-C7FF-652C-EAE1-E34741B018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1B67898-14F0-4C62-A2CC-B62F9D0DB9AF}" type="slidenum">
              <a:rPr lang="es-ES" altLang="en-US"/>
              <a:pPr/>
              <a:t>11</a:t>
            </a:fld>
            <a:endParaRPr lang="es-E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CB5CEEA0-1940-924A-B0E6-85859A0B9C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9F0F858-4DEC-4630-8F16-7A9F3CEB546E}" type="slidenum">
              <a:rPr lang="es-ES" altLang="en-US"/>
              <a:pPr/>
              <a:t>12</a:t>
            </a:fld>
            <a:endParaRPr lang="es-ES" altLang="en-US"/>
          </a:p>
        </p:txBody>
      </p:sp>
      <p:pic>
        <p:nvPicPr>
          <p:cNvPr id="14339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B650080-2507-6D13-88DE-778BB1DB3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CC96071-8880-B31E-B3D7-E7E577FD4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1150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US" b="1" u="sng" dirty="0">
                <a:solidFill>
                  <a:srgbClr val="FFFF00"/>
                </a:solidFill>
                <a:latin typeface="+mn-lt"/>
              </a:rPr>
              <a:t>IIT Kanpur - 208016</a:t>
            </a:r>
            <a:r>
              <a:rPr lang="en-GB" b="1" u="sng" dirty="0">
                <a:solidFill>
                  <a:srgbClr val="FFFF00"/>
                </a:solidFill>
                <a:latin typeface="+mn-lt"/>
              </a:rPr>
              <a:t>  </a:t>
            </a:r>
          </a:p>
        </p:txBody>
      </p:sp>
      <p:pic>
        <p:nvPicPr>
          <p:cNvPr id="14341" name="Picture 7" descr="A map of india with different countries/regions&#10;&#10;Description automatically generated">
            <a:extLst>
              <a:ext uri="{FF2B5EF4-FFF2-40B4-BE49-F238E27FC236}">
                <a16:creationId xmlns:a16="http://schemas.microsoft.com/office/drawing/2014/main" id="{4E97E569-F7CF-ECBD-9111-99D75234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8150"/>
            <a:ext cx="4602162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9694B603-C040-5BA3-9813-745240F6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1708150"/>
            <a:ext cx="409575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9FBB41-AE63-F44E-3D65-CA964CFDBA27}"/>
              </a:ext>
            </a:extLst>
          </p:cNvPr>
          <p:cNvSpPr txBox="1"/>
          <p:nvPr/>
        </p:nvSpPr>
        <p:spPr>
          <a:xfrm>
            <a:off x="1476375" y="6061075"/>
            <a:ext cx="7921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b="1" dirty="0">
                <a:solidFill>
                  <a:srgbClr val="422C16"/>
                </a:solidFill>
                <a:latin typeface="+mn-lt"/>
              </a:rPr>
              <a:t>India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9AFFD-7924-19D4-DA4E-EED375D26A9E}"/>
              </a:ext>
            </a:extLst>
          </p:cNvPr>
          <p:cNvSpPr txBox="1"/>
          <p:nvPr/>
        </p:nvSpPr>
        <p:spPr>
          <a:xfrm>
            <a:off x="5795963" y="4786313"/>
            <a:ext cx="21336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b="1" dirty="0">
                <a:solidFill>
                  <a:srgbClr val="422C16"/>
                </a:solidFill>
                <a:latin typeface="+mn-lt"/>
              </a:rPr>
              <a:t>Uttar Pradesh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2324D96A-12F9-3676-19D2-7809661A2D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758DCC9-33E3-469E-AF1E-57294B0C2F91}" type="slidenum">
              <a:rPr lang="es-ES" altLang="en-US"/>
              <a:pPr/>
              <a:t>13</a:t>
            </a:fld>
            <a:endParaRPr lang="es-ES" altLang="en-US"/>
          </a:p>
        </p:txBody>
      </p:sp>
      <p:pic>
        <p:nvPicPr>
          <p:cNvPr id="1536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AB5C703A-C8EE-6BA5-90D9-34877804E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B388432-5339-9895-F1BA-2A0010885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1150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US" b="1" u="sng" dirty="0">
                <a:solidFill>
                  <a:srgbClr val="FFFF00"/>
                </a:solidFill>
                <a:latin typeface="+mn-lt"/>
              </a:rPr>
              <a:t>IIT Kanpur - 208016</a:t>
            </a:r>
            <a:r>
              <a:rPr lang="en-GB" b="1" u="sng" dirty="0">
                <a:solidFill>
                  <a:srgbClr val="FFFF00"/>
                </a:solidFill>
                <a:latin typeface="+mn-lt"/>
              </a:rPr>
              <a:t>  </a:t>
            </a:r>
          </a:p>
        </p:txBody>
      </p:sp>
      <p:pic>
        <p:nvPicPr>
          <p:cNvPr id="15365" name="Picture 7" descr="A map with white lines&#10;&#10;Description automatically generated">
            <a:extLst>
              <a:ext uri="{FF2B5EF4-FFF2-40B4-BE49-F238E27FC236}">
                <a16:creationId xmlns:a16="http://schemas.microsoft.com/office/drawing/2014/main" id="{A42A36F3-61D7-2CBB-DA6A-1A65168E9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63788"/>
            <a:ext cx="40243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FC980748-4902-C95F-8363-3AE0DD963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2363788"/>
            <a:ext cx="4583112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8936900E-8538-32A1-C5F5-AD489522C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686425"/>
            <a:ext cx="2592387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  <a:defRPr/>
            </a:pPr>
            <a:r>
              <a:rPr lang="en-GB" sz="2200" b="1" dirty="0">
                <a:solidFill>
                  <a:srgbClr val="422C16"/>
                </a:solidFill>
                <a:latin typeface="+mn-lt"/>
              </a:rPr>
              <a:t>Kanpur-District</a:t>
            </a:r>
            <a:endParaRPr lang="en-GB" b="1" dirty="0">
              <a:solidFill>
                <a:srgbClr val="422C16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74348-1727-20F6-3748-B3A75EB16B75}"/>
              </a:ext>
            </a:extLst>
          </p:cNvPr>
          <p:cNvSpPr txBox="1"/>
          <p:nvPr/>
        </p:nvSpPr>
        <p:spPr>
          <a:xfrm>
            <a:off x="5148263" y="5845175"/>
            <a:ext cx="2592387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2200" b="1" dirty="0" err="1">
                <a:solidFill>
                  <a:srgbClr val="422C16"/>
                </a:solidFill>
                <a:latin typeface="+mn-lt"/>
              </a:rPr>
              <a:t>Pincode</a:t>
            </a:r>
            <a:r>
              <a:rPr lang="en-GB" sz="2200" b="1" dirty="0">
                <a:solidFill>
                  <a:srgbClr val="422C16"/>
                </a:solidFill>
                <a:latin typeface="+mn-lt"/>
              </a:rPr>
              <a:t> Location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D079AE96-807B-763C-5529-9FF37FFD21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45EBC9B-9B00-4E1E-BB6F-A782CCE2FEB8}" type="slidenum">
              <a:rPr lang="es-ES" altLang="en-US"/>
              <a:pPr/>
              <a:t>14</a:t>
            </a:fld>
            <a:endParaRPr lang="es-ES" altLang="en-US"/>
          </a:p>
        </p:txBody>
      </p:sp>
      <p:pic>
        <p:nvPicPr>
          <p:cNvPr id="16387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289B22-215B-EEB9-E919-93BDCD0DF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14F0D8D-019B-FE8C-D9B8-4A931937F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1150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US" b="1" u="sng" dirty="0">
                <a:solidFill>
                  <a:srgbClr val="FFFF00"/>
                </a:solidFill>
                <a:latin typeface="+mn-lt"/>
              </a:rPr>
              <a:t>IIT Kanpur - 208016</a:t>
            </a:r>
            <a:r>
              <a:rPr lang="en-GB" b="1" u="sng" dirty="0">
                <a:solidFill>
                  <a:srgbClr val="FFFF00"/>
                </a:solidFill>
                <a:latin typeface="+mn-lt"/>
              </a:rPr>
              <a:t>  </a:t>
            </a:r>
          </a:p>
        </p:txBody>
      </p:sp>
      <p:pic>
        <p:nvPicPr>
          <p:cNvPr id="16389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2C7D39C3-818D-8046-1BF9-AF921483D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628775"/>
            <a:ext cx="88138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AF032FF4-ECA0-1439-B357-FF31794BEC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B8DE707-3FF0-45B9-82A9-5588DFFE83A6}" type="slidenum">
              <a:rPr lang="es-ES" altLang="en-US"/>
              <a:pPr/>
              <a:t>15</a:t>
            </a:fld>
            <a:endParaRPr lang="es-ES" altLang="en-US"/>
          </a:p>
        </p:txBody>
      </p:sp>
      <p:pic>
        <p:nvPicPr>
          <p:cNvPr id="17411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BA76119-D8D9-0C39-8728-16835BAA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8414042-56B8-DD76-2035-81C14FBB6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1150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US" b="1" u="sng" dirty="0">
                <a:solidFill>
                  <a:srgbClr val="FFFF00"/>
                </a:solidFill>
                <a:latin typeface="+mn-lt"/>
              </a:rPr>
              <a:t>IIT Kanpur - 208016</a:t>
            </a:r>
            <a:r>
              <a:rPr lang="en-GB" b="1" u="sng" dirty="0">
                <a:solidFill>
                  <a:srgbClr val="FFFF00"/>
                </a:solidFill>
                <a:latin typeface="+mn-lt"/>
              </a:rPr>
              <a:t>  </a:t>
            </a:r>
          </a:p>
        </p:txBody>
      </p:sp>
      <p:pic>
        <p:nvPicPr>
          <p:cNvPr id="17413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FFEF1E54-8026-4ACB-1CC2-1E79D726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597025"/>
            <a:ext cx="8316912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F53703E-464A-ADBC-0503-E8873649E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B0AB00D-42BC-F285-474A-4171751B8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1150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US" b="1" u="sng" dirty="0">
                <a:solidFill>
                  <a:srgbClr val="FFFF00"/>
                </a:solidFill>
                <a:latin typeface="+mn-lt"/>
              </a:rPr>
              <a:t>Application of this Model</a:t>
            </a:r>
            <a:r>
              <a:rPr lang="en-GB" b="1" u="sng" dirty="0">
                <a:solidFill>
                  <a:srgbClr val="FFFF00"/>
                </a:solidFill>
                <a:latin typeface="+mn-lt"/>
              </a:rPr>
              <a:t> 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3389E26-0C2F-6990-FE13-0A2422ED3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149725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514350" indent="-514350">
              <a:buFontTx/>
              <a:buAutoNum type="arabicPeriod"/>
              <a:defRPr/>
            </a:pPr>
            <a:r>
              <a:rPr lang="en-GB" sz="2200" b="1" dirty="0">
                <a:solidFill>
                  <a:srgbClr val="422C16"/>
                </a:solidFill>
                <a:latin typeface="+mn-lt"/>
              </a:rPr>
              <a:t>Effective way for Governance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sz="2200" b="1" dirty="0">
                <a:solidFill>
                  <a:srgbClr val="422C16"/>
                </a:solidFill>
                <a:latin typeface="+mn-lt"/>
              </a:rPr>
              <a:t>Better way of Banking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sz="2200" b="1" dirty="0">
                <a:solidFill>
                  <a:srgbClr val="422C16"/>
                </a:solidFill>
                <a:latin typeface="+mn-lt"/>
              </a:rPr>
              <a:t>Better Resource Distribution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sz="2200" b="1" dirty="0">
                <a:solidFill>
                  <a:srgbClr val="422C16"/>
                </a:solidFill>
                <a:latin typeface="+mn-lt"/>
              </a:rPr>
              <a:t>Census will be updated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sz="2200" b="1" dirty="0">
                <a:solidFill>
                  <a:srgbClr val="422C16"/>
                </a:solidFill>
                <a:latin typeface="+mn-lt"/>
              </a:rPr>
              <a:t>Migration pattern 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sz="2200" b="1" dirty="0">
                <a:solidFill>
                  <a:srgbClr val="422C16"/>
                </a:solidFill>
                <a:latin typeface="+mn-lt"/>
              </a:rPr>
              <a:t>City Planning would be effective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sz="2200" b="1" dirty="0">
                <a:solidFill>
                  <a:srgbClr val="422C16"/>
                </a:solidFill>
                <a:latin typeface="+mn-lt"/>
              </a:rPr>
              <a:t>Policy making</a:t>
            </a:r>
          </a:p>
          <a:p>
            <a:pPr marL="514350" indent="-514350" algn="ctr">
              <a:buFontTx/>
              <a:buAutoNum type="arabicPeriod"/>
              <a:defRPr/>
            </a:pPr>
            <a:endParaRPr lang="en-GB" b="1" dirty="0">
              <a:solidFill>
                <a:srgbClr val="422C16"/>
              </a:solidFill>
              <a:latin typeface="+mn-lt"/>
            </a:endParaRPr>
          </a:p>
          <a:p>
            <a:pPr marL="514350" indent="-514350" algn="ctr">
              <a:buFontTx/>
              <a:buAutoNum type="arabicPeriod"/>
              <a:defRPr/>
            </a:pPr>
            <a:endParaRPr lang="en-GB" b="1" dirty="0">
              <a:solidFill>
                <a:srgbClr val="422C16"/>
              </a:solidFill>
              <a:latin typeface="+mn-lt"/>
            </a:endParaRPr>
          </a:p>
          <a:p>
            <a:pPr marL="514350" indent="-514350" algn="ctr">
              <a:buFontTx/>
              <a:buAutoNum type="arabicPeriod"/>
              <a:defRPr/>
            </a:pPr>
            <a:endParaRPr lang="en-GB" b="1" dirty="0">
              <a:solidFill>
                <a:srgbClr val="422C16"/>
              </a:solidFill>
              <a:latin typeface="+mn-lt"/>
            </a:endParaRPr>
          </a:p>
        </p:txBody>
      </p:sp>
      <p:sp>
        <p:nvSpPr>
          <p:cNvPr id="18437" name="Slide Number Placeholder 1">
            <a:extLst>
              <a:ext uri="{FF2B5EF4-FFF2-40B4-BE49-F238E27FC236}">
                <a16:creationId xmlns:a16="http://schemas.microsoft.com/office/drawing/2014/main" id="{75943DEC-998F-B67A-4010-2A6073DC6B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E1CCC3-0828-489E-BEA7-64BE26A18546}" type="slidenum">
              <a:rPr lang="es-ES" altLang="en-US"/>
              <a:pPr/>
              <a:t>16</a:t>
            </a:fld>
            <a:endParaRPr lang="es-E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455F8F2-4557-FDFA-05A2-1D4707E6F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23E9943-6F80-49DA-D58E-2FF0ACF68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52438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GB" sz="2600" b="1" u="sng" dirty="0">
                <a:solidFill>
                  <a:srgbClr val="FFFF00"/>
                </a:solidFill>
                <a:latin typeface="+mn-lt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36948-58F1-0E85-B897-6B12D5CE4043}"/>
              </a:ext>
            </a:extLst>
          </p:cNvPr>
          <p:cNvSpPr txBox="1"/>
          <p:nvPr/>
        </p:nvSpPr>
        <p:spPr>
          <a:xfrm>
            <a:off x="539750" y="1700213"/>
            <a:ext cx="7685088" cy="3575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lnSpc>
                <a:spcPct val="115000"/>
              </a:lnSpc>
              <a:buFont typeface="+mj-lt"/>
              <a:buAutoNum type="arabicPeriod"/>
              <a:defRPr/>
            </a:pP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Kuria, E., Kimani, S. and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Mindila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A., 2019. A framework for web GIS development: a review. </a:t>
            </a:r>
            <a:r>
              <a:rPr lang="en-IN" sz="1600" i="1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International Journal of Computer Applications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 </a:t>
            </a:r>
            <a:r>
              <a:rPr lang="en-IN" sz="1600" i="1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178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(16), pp.6-10.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  <a:defRPr/>
            </a:pPr>
            <a:r>
              <a:rPr lang="en-IN" sz="1600" i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"Census of India.” (n.d.). Census Tables. Retrieved from </a:t>
            </a:r>
            <a:r>
              <a:rPr lang="en-IN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3"/>
              </a:rPr>
              <a:t>https://censusindia.gov.in/census.website/data/census-tables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"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  <a:defRPr/>
            </a:pPr>
            <a:r>
              <a:rPr lang="en-IN" sz="1600" i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"Esri. (n.d.). [</a:t>
            </a:r>
            <a:r>
              <a:rPr lang="en-IN" sz="1600" i="1" dirty="0" err="1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Pincode</a:t>
            </a:r>
            <a:r>
              <a:rPr lang="en-IN" sz="1600" i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Boundary of India 2022]. Retrieved from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4"/>
              </a:rPr>
              <a:t>https://www.arcgis.com/home/item.html?id=e1e9c110611b4e3383a3169901576544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"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defRPr/>
            </a:pPr>
            <a:r>
              <a:rPr lang="en-IN" sz="1600" i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Esri. (n.d.). Web GIS: Principles and Applications for GIS Web. Retrieved from </a:t>
            </a:r>
            <a:r>
              <a:rPr lang="en-IN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5"/>
              </a:rPr>
              <a:t>https://www.esri.com/content/dam/esrisites/en-us/esri-press/pdfs/gtk-web-gis-5e-sample.pdf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514350" indent="-514350" algn="ctr">
              <a:buFontTx/>
              <a:buAutoNum type="arabicPeriod"/>
              <a:defRPr/>
            </a:pPr>
            <a:endParaRPr lang="en-GB" b="1" dirty="0">
              <a:solidFill>
                <a:srgbClr val="422C16"/>
              </a:solidFill>
              <a:latin typeface="+mn-lt"/>
            </a:endParaRPr>
          </a:p>
          <a:p>
            <a:pPr marL="514350" indent="-514350" algn="ctr">
              <a:buFontTx/>
              <a:buAutoNum type="arabicPeriod"/>
              <a:defRPr/>
            </a:pPr>
            <a:endParaRPr lang="en-GB" b="1" dirty="0">
              <a:solidFill>
                <a:srgbClr val="422C16"/>
              </a:solidFill>
              <a:latin typeface="+mn-lt"/>
            </a:endParaRPr>
          </a:p>
          <a:p>
            <a:pPr marL="514350" indent="-514350" algn="ctr">
              <a:buFontTx/>
              <a:buAutoNum type="arabicPeriod"/>
              <a:defRPr/>
            </a:pPr>
            <a:endParaRPr lang="en-GB" b="1" dirty="0">
              <a:solidFill>
                <a:srgbClr val="422C16"/>
              </a:solidFill>
              <a:latin typeface="+mn-lt"/>
            </a:endParaRPr>
          </a:p>
        </p:txBody>
      </p:sp>
      <p:sp>
        <p:nvSpPr>
          <p:cNvPr id="19461" name="Slide Number Placeholder 3">
            <a:extLst>
              <a:ext uri="{FF2B5EF4-FFF2-40B4-BE49-F238E27FC236}">
                <a16:creationId xmlns:a16="http://schemas.microsoft.com/office/drawing/2014/main" id="{F39FB005-A916-B7A1-57D9-CF665CD8F1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1D5861D-029E-4CDD-9478-054D07D2AF92}" type="slidenum">
              <a:rPr lang="es-ES" altLang="en-US"/>
              <a:pPr/>
              <a:t>17</a:t>
            </a:fld>
            <a:endParaRPr lang="es-E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B293448-1998-48A3-D888-8FFC9B0A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903288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>
            <a:extLst>
              <a:ext uri="{FF2B5EF4-FFF2-40B4-BE49-F238E27FC236}">
                <a16:creationId xmlns:a16="http://schemas.microsoft.com/office/drawing/2014/main" id="{53DBD657-BA56-B5E5-50A9-0D231BAF7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3213100"/>
            <a:ext cx="7737475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8000" b="1" u="sng">
                <a:solidFill>
                  <a:srgbClr val="00B0F0"/>
                </a:solidFill>
              </a:rPr>
              <a:t>Thank You</a:t>
            </a:r>
          </a:p>
        </p:txBody>
      </p:sp>
      <p:pic>
        <p:nvPicPr>
          <p:cNvPr id="20484" name="Picture 10">
            <a:extLst>
              <a:ext uri="{FF2B5EF4-FFF2-40B4-BE49-F238E27FC236}">
                <a16:creationId xmlns:a16="http://schemas.microsoft.com/office/drawing/2014/main" id="{561764FC-4686-34A0-70BD-7B453DFBE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75" y="6615113"/>
            <a:ext cx="7239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Slide Number Placeholder 1">
            <a:extLst>
              <a:ext uri="{FF2B5EF4-FFF2-40B4-BE49-F238E27FC236}">
                <a16:creationId xmlns:a16="http://schemas.microsoft.com/office/drawing/2014/main" id="{8AD38576-E476-8B5C-6D18-5E93ADBDC6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539FB4E-BF48-4265-A7D3-8DC00EEDFDB1}" type="slidenum">
              <a:rPr lang="es-ES" altLang="en-US"/>
              <a:pPr/>
              <a:t>18</a:t>
            </a:fld>
            <a:endParaRPr lang="es-E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6F64E43-13B6-78C1-5F96-04115148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9911C11-1914-D0E9-B800-6D3A1081F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452438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GB" b="1" u="sng" dirty="0">
                <a:solidFill>
                  <a:srgbClr val="FFFF00"/>
                </a:solidFill>
                <a:latin typeface="+mn-lt"/>
              </a:rPr>
              <a:t>Introduction to Web GIS</a:t>
            </a:r>
          </a:p>
        </p:txBody>
      </p:sp>
      <p:pic>
        <p:nvPicPr>
          <p:cNvPr id="4100" name="Picture 2" descr="A diagram of apps and gis&#10;&#10;Description automatically generated">
            <a:extLst>
              <a:ext uri="{FF2B5EF4-FFF2-40B4-BE49-F238E27FC236}">
                <a16:creationId xmlns:a16="http://schemas.microsoft.com/office/drawing/2014/main" id="{23E7BAF7-2134-1E4B-9316-8C10C7E85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773238"/>
            <a:ext cx="8848725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Slide Number Placeholder 3">
            <a:extLst>
              <a:ext uri="{FF2B5EF4-FFF2-40B4-BE49-F238E27FC236}">
                <a16:creationId xmlns:a16="http://schemas.microsoft.com/office/drawing/2014/main" id="{F1BEC914-A9AA-3632-31D2-37C03915A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6DBB3E-EF73-4075-B2C0-F7799B1B9EC1}" type="slidenum">
              <a:rPr lang="es-ES" altLang="en-US"/>
              <a:pPr/>
              <a:t>2</a:t>
            </a:fld>
            <a:endParaRPr lang="es-E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B22EA70-F39F-34E8-86D4-CDC27F5A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76B987C-3D87-E2A9-5F57-E8D22F5A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7988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GB" b="1" u="sng" dirty="0">
                <a:solidFill>
                  <a:srgbClr val="FFFF00"/>
                </a:solidFill>
                <a:latin typeface="+mn-lt"/>
              </a:rPr>
              <a:t>Components of </a:t>
            </a:r>
            <a:r>
              <a:rPr lang="en-GB" b="1" u="sng" dirty="0" err="1">
                <a:solidFill>
                  <a:srgbClr val="FFFF00"/>
                </a:solidFill>
                <a:latin typeface="+mn-lt"/>
              </a:rPr>
              <a:t>WebGIS</a:t>
            </a:r>
            <a:endParaRPr lang="en-GB" b="1" u="sng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5124" name="Picture 2" descr="A diagram of a diagram of a web site&#10;&#10;Description automatically generated">
            <a:extLst>
              <a:ext uri="{FF2B5EF4-FFF2-40B4-BE49-F238E27FC236}">
                <a16:creationId xmlns:a16="http://schemas.microsoft.com/office/drawing/2014/main" id="{7C3EEEF1-5A7C-4C15-74BF-C4C92B358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41463"/>
            <a:ext cx="7781925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C3F7E877-1A91-EA3F-20F8-6CC734FFB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24313"/>
            <a:ext cx="77819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Slide Number Placeholder 7">
            <a:extLst>
              <a:ext uri="{FF2B5EF4-FFF2-40B4-BE49-F238E27FC236}">
                <a16:creationId xmlns:a16="http://schemas.microsoft.com/office/drawing/2014/main" id="{D27B4EA2-FCA2-C93D-6B46-5BDF4737AB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0670FB-8314-4A0C-B08D-1DCDC4FAB659}" type="slidenum">
              <a:rPr lang="es-ES" altLang="en-US"/>
              <a:pPr/>
              <a:t>3</a:t>
            </a:fld>
            <a:endParaRPr lang="es-ES" altLang="en-US"/>
          </a:p>
        </p:txBody>
      </p:sp>
      <p:sp>
        <p:nvSpPr>
          <p:cNvPr id="5127" name="TextBox 9">
            <a:extLst>
              <a:ext uri="{FF2B5EF4-FFF2-40B4-BE49-F238E27FC236}">
                <a16:creationId xmlns:a16="http://schemas.microsoft.com/office/drawing/2014/main" id="{CE6A5291-34C5-D19B-1AA5-AC95724D7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5815013"/>
            <a:ext cx="76390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N" altLang="en-US" sz="1200" i="1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Esri. (n.d.). Web GIS: Principles and Applications for GIS Web. Retrieved from </a:t>
            </a:r>
            <a:r>
              <a:rPr lang="en-IN" altLang="en-US" sz="1200" u="sng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5"/>
              </a:rPr>
              <a:t>https://www.esri.com/content/dam/esrisites/en-us/esri-press/pdfs/gtk-web-gis-5e-sample.pdf</a:t>
            </a:r>
            <a:endParaRPr lang="en-IN" altLang="en-US" sz="120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ABCC3CD-A421-4B91-16FA-7517FCA8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2E9FBBD-CBF9-9544-3949-281762C2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7988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GB" b="1" u="sng" dirty="0">
                <a:solidFill>
                  <a:srgbClr val="FFFF00"/>
                </a:solidFill>
                <a:latin typeface="+mn-lt"/>
              </a:rPr>
              <a:t>Data Collection</a:t>
            </a:r>
          </a:p>
        </p:txBody>
      </p:sp>
      <p:sp>
        <p:nvSpPr>
          <p:cNvPr id="6148" name="Rectangle 9">
            <a:extLst>
              <a:ext uri="{FF2B5EF4-FFF2-40B4-BE49-F238E27FC236}">
                <a16:creationId xmlns:a16="http://schemas.microsoft.com/office/drawing/2014/main" id="{AAB837B5-209E-9DEE-6333-FD79695C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5" y="4968875"/>
            <a:ext cx="6048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      </a:t>
            </a:r>
            <a:endParaRPr lang="en-IN" altLang="en-US" sz="1800">
              <a:solidFill>
                <a:srgbClr val="00B050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FACF2BF-961D-0117-93FD-3B0AFF04E9F4}"/>
              </a:ext>
            </a:extLst>
          </p:cNvPr>
          <p:cNvGraphicFramePr/>
          <p:nvPr/>
        </p:nvGraphicFramePr>
        <p:xfrm>
          <a:off x="755576" y="1311276"/>
          <a:ext cx="7921128" cy="4560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150" name="TextBox 5">
            <a:extLst>
              <a:ext uri="{FF2B5EF4-FFF2-40B4-BE49-F238E27FC236}">
                <a16:creationId xmlns:a16="http://schemas.microsoft.com/office/drawing/2014/main" id="{4F1D75A5-BE43-9A01-D500-E7E41A908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338763"/>
            <a:ext cx="91440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buFont typeface="Arial" panose="020B0604020202020204" pitchFamily="34" charset="0"/>
              <a:buAutoNum type="arabicPeriod"/>
            </a:pPr>
            <a:r>
              <a:rPr lang="en-IN" altLang="en-US" sz="1200" i="1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"Census of India.” (n.d.). Census Tables. Retrieved from </a:t>
            </a:r>
            <a:r>
              <a:rPr lang="en-IN" altLang="en-US" sz="1200" u="sng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8"/>
              </a:rPr>
              <a:t>https://censusindia.gov.in/census.website/data/census-tables</a:t>
            </a:r>
            <a:r>
              <a:rPr lang="en-IN" altLang="en-US" sz="120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"</a:t>
            </a:r>
            <a:endParaRPr lang="en-IN" altLang="en-US" sz="120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AutoNum type="arabicPeriod"/>
            </a:pPr>
            <a:r>
              <a:rPr lang="en-IN" altLang="en-US" sz="1200" i="1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"Esri. (n.d.). [Pincode Boundary of India 2022]. Retrieved from</a:t>
            </a:r>
            <a:r>
              <a:rPr lang="en-IN" altLang="en-US" sz="120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altLang="en-US" sz="1200" u="sng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9"/>
              </a:rPr>
              <a:t>https://www.arcgis.com/home/item.html?id=e1e9c110611b4e3383a3169901576544</a:t>
            </a:r>
            <a:r>
              <a:rPr lang="en-IN" altLang="en-US" sz="120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"</a:t>
            </a:r>
            <a:endParaRPr lang="en-IN" altLang="en-US" sz="120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AutoNum type="arabicPeriod"/>
            </a:pPr>
            <a:r>
              <a:rPr lang="en-IN" altLang="en-US" sz="1200" i="1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Esri. (n.d.). Web GIS: Principles and Applications for GIS Web. Retrieved from </a:t>
            </a:r>
            <a:r>
              <a:rPr lang="en-IN" altLang="en-US" sz="1200" u="sng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10"/>
              </a:rPr>
              <a:t>https://www.esri.com/content/dam/esrisites/en-us/esri-press/pdfs/gtk-web-gis-5e-sample.pdf</a:t>
            </a:r>
            <a:endParaRPr lang="en-IN" altLang="en-US" sz="120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6151" name="Slide Number Placeholder 7">
            <a:extLst>
              <a:ext uri="{FF2B5EF4-FFF2-40B4-BE49-F238E27FC236}">
                <a16:creationId xmlns:a16="http://schemas.microsoft.com/office/drawing/2014/main" id="{DCD62280-A386-5767-7063-254A893134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4F83EE-5115-449E-B6B2-9F80BA29608D}" type="slidenum">
              <a:rPr lang="es-ES" altLang="en-US"/>
              <a:pPr/>
              <a:t>4</a:t>
            </a:fld>
            <a:endParaRPr lang="es-E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AE7A585-47A7-A708-B068-9337E79F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B4657CA-20B4-7DE9-C731-626956DD5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57200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GB" b="1" u="sng" dirty="0">
                <a:solidFill>
                  <a:srgbClr val="FFFF00"/>
                </a:solidFill>
                <a:latin typeface="+mn-lt"/>
              </a:rPr>
              <a:t>Data </a:t>
            </a:r>
            <a:r>
              <a:rPr lang="en-GB" b="1" u="sng" dirty="0" err="1">
                <a:solidFill>
                  <a:srgbClr val="FFFF00"/>
                </a:solidFill>
                <a:latin typeface="+mn-lt"/>
              </a:rPr>
              <a:t>Standarisation</a:t>
            </a:r>
            <a:r>
              <a:rPr lang="en-GB" b="1" u="sng" dirty="0">
                <a:solidFill>
                  <a:srgbClr val="FFFF00"/>
                </a:solidFill>
                <a:latin typeface="+mn-lt"/>
              </a:rPr>
              <a:t> and Integration</a:t>
            </a:r>
            <a:r>
              <a:rPr lang="en-GB" sz="1600" b="1" u="sng" dirty="0">
                <a:solidFill>
                  <a:srgbClr val="FFFF00"/>
                </a:solidFill>
                <a:latin typeface="+mn-lt"/>
              </a:rPr>
              <a:t> </a:t>
            </a:r>
          </a:p>
        </p:txBody>
      </p:sp>
      <p:pic>
        <p:nvPicPr>
          <p:cNvPr id="7172" name="Picture 3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B1F59CC5-6643-7430-E3D9-9AB75F475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700213"/>
            <a:ext cx="86137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5">
            <a:extLst>
              <a:ext uri="{FF2B5EF4-FFF2-40B4-BE49-F238E27FC236}">
                <a16:creationId xmlns:a16="http://schemas.microsoft.com/office/drawing/2014/main" id="{BFAD3965-2C71-4CD2-5B51-13E04A5EBA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A17847C-1B99-4C85-966C-8E774518E1EC}" type="slidenum">
              <a:rPr lang="es-ES" altLang="en-US"/>
              <a:pPr/>
              <a:t>5</a:t>
            </a:fld>
            <a:endParaRPr lang="es-E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478D228-CF8D-6D10-34D2-4C63F697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4FC3E67-3DBC-8085-9296-F63052ABA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52438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GB" b="1" u="sng" dirty="0">
                <a:solidFill>
                  <a:srgbClr val="FFFF00"/>
                </a:solidFill>
                <a:latin typeface="+mn-lt"/>
              </a:rPr>
              <a:t>Creating Layers </a:t>
            </a:r>
          </a:p>
        </p:txBody>
      </p:sp>
      <p:pic>
        <p:nvPicPr>
          <p:cNvPr id="8196" name="Picture 2" descr="A map of india with different countries/regions&#10;&#10;Description automatically generated">
            <a:extLst>
              <a:ext uri="{FF2B5EF4-FFF2-40B4-BE49-F238E27FC236}">
                <a16:creationId xmlns:a16="http://schemas.microsoft.com/office/drawing/2014/main" id="{FF33AEBA-2D3B-C61D-E263-DB8EDCDA3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644650"/>
            <a:ext cx="4244975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A map of india with different states&#10;&#10;Description automatically generated">
            <a:extLst>
              <a:ext uri="{FF2B5EF4-FFF2-40B4-BE49-F238E27FC236}">
                <a16:creationId xmlns:a16="http://schemas.microsoft.com/office/drawing/2014/main" id="{4E8A9A13-2BE4-3397-42D0-EF63DCA4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644650"/>
            <a:ext cx="43307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033BE4-9DD7-6B92-1136-8DA961F33EA1}"/>
              </a:ext>
            </a:extLst>
          </p:cNvPr>
          <p:cNvSpPr txBox="1"/>
          <p:nvPr/>
        </p:nvSpPr>
        <p:spPr>
          <a:xfrm>
            <a:off x="-103188" y="5697538"/>
            <a:ext cx="48402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u="sng" dirty="0">
                <a:latin typeface="+mn-lt"/>
              </a:rPr>
              <a:t>State Boundary layer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EDDC-40F4-C084-43A8-D6CB07277B98}"/>
              </a:ext>
            </a:extLst>
          </p:cNvPr>
          <p:cNvSpPr txBox="1"/>
          <p:nvPr/>
        </p:nvSpPr>
        <p:spPr>
          <a:xfrm>
            <a:off x="4046538" y="5637213"/>
            <a:ext cx="48910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u="sng" dirty="0">
                <a:latin typeface="+mn-lt"/>
              </a:rPr>
              <a:t>District Boundary Layers </a:t>
            </a:r>
          </a:p>
        </p:txBody>
      </p:sp>
      <p:sp>
        <p:nvSpPr>
          <p:cNvPr id="8200" name="Slide Number Placeholder 12">
            <a:extLst>
              <a:ext uri="{FF2B5EF4-FFF2-40B4-BE49-F238E27FC236}">
                <a16:creationId xmlns:a16="http://schemas.microsoft.com/office/drawing/2014/main" id="{1317706D-CEDE-B418-A119-C131AF19D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3948B24-9BB9-4BF1-8FA7-5E7C1D23F2C0}" type="slidenum">
              <a:rPr lang="es-ES" altLang="en-US"/>
              <a:pPr/>
              <a:t>6</a:t>
            </a:fld>
            <a:endParaRPr lang="es-E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FEF7CB1-1756-7E47-1645-E674FF7E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46DCEED-7AE2-4446-8934-34B2B0DED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7988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GB" b="1" u="sng" dirty="0" err="1">
                <a:solidFill>
                  <a:srgbClr val="FFFF00"/>
                </a:solidFill>
                <a:latin typeface="+mn-lt"/>
              </a:rPr>
              <a:t>Pincode</a:t>
            </a:r>
            <a:r>
              <a:rPr lang="en-GB" b="1" u="sng" dirty="0">
                <a:solidFill>
                  <a:srgbClr val="FFFF00"/>
                </a:solidFill>
                <a:latin typeface="+mn-lt"/>
              </a:rPr>
              <a:t> Distribution</a:t>
            </a:r>
          </a:p>
        </p:txBody>
      </p:sp>
      <p:pic>
        <p:nvPicPr>
          <p:cNvPr id="9220" name="Picture 2" descr="A satellite view of the earth&#10;&#10;Description automatically generated">
            <a:extLst>
              <a:ext uri="{FF2B5EF4-FFF2-40B4-BE49-F238E27FC236}">
                <a16:creationId xmlns:a16="http://schemas.microsoft.com/office/drawing/2014/main" id="{1637A384-7D1C-AFE1-C5FA-B6B906551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1581150"/>
            <a:ext cx="6985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Slide Number Placeholder 3">
            <a:extLst>
              <a:ext uri="{FF2B5EF4-FFF2-40B4-BE49-F238E27FC236}">
                <a16:creationId xmlns:a16="http://schemas.microsoft.com/office/drawing/2014/main" id="{AA52EAD7-A5B3-048E-514D-6DE1077D98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04BAD4-F66F-4EA2-AA7A-5509FEE5053C}" type="slidenum">
              <a:rPr lang="es-ES" altLang="en-US"/>
              <a:pPr/>
              <a:t>7</a:t>
            </a:fld>
            <a:endParaRPr lang="es-E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93460CE-0CA4-5D02-9D0A-2D7FD781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3186F4C-5C01-00E4-43F4-2CFDF8EE5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400050"/>
            <a:ext cx="9144000" cy="6191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GB" b="1" u="sng" dirty="0">
                <a:solidFill>
                  <a:srgbClr val="FFFF00"/>
                </a:solidFill>
                <a:latin typeface="+mn-lt"/>
              </a:rPr>
              <a:t>Developing </a:t>
            </a:r>
            <a:r>
              <a:rPr lang="en-GB" b="1" u="sng" dirty="0" err="1">
                <a:solidFill>
                  <a:srgbClr val="FFFF00"/>
                </a:solidFill>
                <a:latin typeface="+mn-lt"/>
              </a:rPr>
              <a:t>WebGIS</a:t>
            </a:r>
            <a:r>
              <a:rPr lang="en-GB" b="1" u="sng" dirty="0">
                <a:solidFill>
                  <a:srgbClr val="FFFF00"/>
                </a:solidFill>
                <a:latin typeface="+mn-lt"/>
              </a:rPr>
              <a:t> </a:t>
            </a:r>
          </a:p>
        </p:txBody>
      </p:sp>
      <p:sp>
        <p:nvSpPr>
          <p:cNvPr id="10244" name="AutoShape 9" descr="blob:https://web.whatsapp.com/df1515ed-9533-494e-b50e-afbae32a9a54">
            <a:extLst>
              <a:ext uri="{FF2B5EF4-FFF2-40B4-BE49-F238E27FC236}">
                <a16:creationId xmlns:a16="http://schemas.microsoft.com/office/drawing/2014/main" id="{6DA44902-B7C8-AB16-2D49-51DAB24544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32063" y="49418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pic>
        <p:nvPicPr>
          <p:cNvPr id="10245" name="Picture 2" descr="A group of logos and symbols&#10;&#10;Description automatically generated">
            <a:extLst>
              <a:ext uri="{FF2B5EF4-FFF2-40B4-BE49-F238E27FC236}">
                <a16:creationId xmlns:a16="http://schemas.microsoft.com/office/drawing/2014/main" id="{BC3DC641-BF77-3563-6A01-3244F281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774825"/>
            <a:ext cx="541337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Slide Number Placeholder 3">
            <a:extLst>
              <a:ext uri="{FF2B5EF4-FFF2-40B4-BE49-F238E27FC236}">
                <a16:creationId xmlns:a16="http://schemas.microsoft.com/office/drawing/2014/main" id="{1DC7D05B-EB15-5A00-576F-BB16AE2883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876775-B88C-400C-A69C-432E2ABA19AF}" type="slidenum">
              <a:rPr lang="es-ES" altLang="en-US"/>
              <a:pPr/>
              <a:t>8</a:t>
            </a:fld>
            <a:endParaRPr lang="es-E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90AB-7D8E-ACBA-1C13-3BE1DD10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3" y="48577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ES" altLang="en-US" sz="3200" b="1" u="sng" dirty="0" err="1">
                <a:solidFill>
                  <a:srgbClr val="FFFF00"/>
                </a:solidFill>
                <a:latin typeface="+mn-lt"/>
                <a:ea typeface="+mn-ea"/>
              </a:rPr>
              <a:t>Pincodes</a:t>
            </a:r>
            <a:r>
              <a:rPr lang="es-ES" altLang="en-US" sz="3200" b="1" u="sng" dirty="0">
                <a:solidFill>
                  <a:srgbClr val="FFFF00"/>
                </a:solidFill>
                <a:latin typeface="+mn-lt"/>
                <a:ea typeface="+mn-ea"/>
              </a:rPr>
              <a:t> </a:t>
            </a:r>
            <a:r>
              <a:rPr lang="es-ES" altLang="en-US" sz="3200" b="1" u="sng" dirty="0" err="1">
                <a:solidFill>
                  <a:srgbClr val="FFFF00"/>
                </a:solidFill>
                <a:latin typeface="+mn-lt"/>
                <a:ea typeface="+mn-ea"/>
              </a:rPr>
              <a:t>on</a:t>
            </a:r>
            <a:r>
              <a:rPr lang="es-ES" altLang="en-US" sz="3200" b="1" u="sng" dirty="0">
                <a:solidFill>
                  <a:srgbClr val="FFFF00"/>
                </a:solidFill>
                <a:latin typeface="+mn-lt"/>
                <a:ea typeface="+mn-ea"/>
              </a:rPr>
              <a:t> Google </a:t>
            </a:r>
            <a:r>
              <a:rPr lang="es-ES" altLang="en-US" sz="3200" b="1" u="sng" dirty="0" err="1">
                <a:solidFill>
                  <a:srgbClr val="FFFF00"/>
                </a:solidFill>
                <a:latin typeface="+mn-lt"/>
                <a:ea typeface="+mn-ea"/>
              </a:rPr>
              <a:t>Earth</a:t>
            </a:r>
            <a:r>
              <a:rPr lang="es-ES" altLang="en-US" sz="3200" b="1" u="sng" dirty="0">
                <a:solidFill>
                  <a:srgbClr val="FFFF00"/>
                </a:solidFill>
                <a:latin typeface="+mn-lt"/>
                <a:ea typeface="+mn-ea"/>
              </a:rPr>
              <a:t> Pro</a:t>
            </a:r>
            <a:br>
              <a:rPr lang="es-ES" altLang="en-US" b="1" dirty="0">
                <a:solidFill>
                  <a:srgbClr val="FFFF00"/>
                </a:solidFill>
              </a:rPr>
            </a:br>
            <a:endParaRPr lang="en-IN" dirty="0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0C3FF700-0949-D5EA-244A-A355577890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0E40BE3-488B-4CA5-A36F-37176E06367F}" type="slidenum">
              <a:rPr lang="es-ES" altLang="en-US"/>
              <a:pPr/>
              <a:t>9</a:t>
            </a:fld>
            <a:endParaRPr lang="es-ES" altLang="en-US"/>
          </a:p>
        </p:txBody>
      </p:sp>
      <p:pic>
        <p:nvPicPr>
          <p:cNvPr id="11268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EAE5CB5A-F2F9-ED73-BB6D-182873AF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1150"/>
            <a:ext cx="9032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4BAF28B9-F2AD-C180-030C-D43A11E7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582738"/>
            <a:ext cx="85788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658B8A3B999145AE44A4126C65F855" ma:contentTypeVersion="5" ma:contentTypeDescription="Create a new document." ma:contentTypeScope="" ma:versionID="da955571cbd63d3e3ec5f79ea6b453e5">
  <xsd:schema xmlns:xsd="http://www.w3.org/2001/XMLSchema" xmlns:xs="http://www.w3.org/2001/XMLSchema" xmlns:p="http://schemas.microsoft.com/office/2006/metadata/properties" xmlns:ns3="626206d3-0b26-490c-baf2-1102059e963d" targetNamespace="http://schemas.microsoft.com/office/2006/metadata/properties" ma:root="true" ma:fieldsID="ac76063da6a1bb8d4b537a9ad1efbb4a" ns3:_="">
    <xsd:import namespace="626206d3-0b26-490c-baf2-1102059e96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6206d3-0b26-490c-baf2-1102059e9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26206d3-0b26-490c-baf2-1102059e963d" xsi:nil="true"/>
  </documentManagement>
</p:properties>
</file>

<file path=customXml/itemProps1.xml><?xml version="1.0" encoding="utf-8"?>
<ds:datastoreItem xmlns:ds="http://schemas.openxmlformats.org/officeDocument/2006/customXml" ds:itemID="{92A43517-E3C8-4936-A3ED-5F64FEF30E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D639F2-CE54-4143-B718-C6E59F9E16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6206d3-0b26-490c-baf2-1102059e96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5E6365-20D2-46E8-AA42-9C2A0EAE53F5}">
  <ds:schemaRefs>
    <ds:schemaRef ds:uri="http://purl.org/dc/elements/1.1/"/>
    <ds:schemaRef ds:uri="http://schemas.microsoft.com/office/2006/documentManagement/types"/>
    <ds:schemaRef ds:uri="626206d3-0b26-490c-baf2-1102059e963d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7528</TotalTime>
  <Words>508</Words>
  <Application>Microsoft Office PowerPoint</Application>
  <PresentationFormat>On-screen Show (4:3)</PresentationFormat>
  <Paragraphs>74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Diseño predeterminado</vt:lpstr>
      <vt:lpstr>Building Web GIS for Visualizing India's Demographic Distribution at Pincode Level  Course Instructor :  Dr Salil Goel , Assistant Professor Course TAs:  Digvijay Singh, PhD                                Shubhi Kant, PhD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Pincodes on Google Earth Pro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Anukul Dwivedi</cp:lastModifiedBy>
  <cp:revision>772</cp:revision>
  <dcterms:created xsi:type="dcterms:W3CDTF">2010-05-23T14:28:12Z</dcterms:created>
  <dcterms:modified xsi:type="dcterms:W3CDTF">2024-11-26T19:02:11Z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0x01010011658B8A3B999145AE44A4126C65F855</vt:lpwstr>
  </property>
</Properties>
</file>